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070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9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9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6847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8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6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5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7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4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4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5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0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5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9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5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2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3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5336" y="3873260"/>
            <a:ext cx="998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AVANCES EN LA CADENA DE SUMINISTRO</a:t>
            </a:r>
          </a:p>
        </p:txBody>
      </p:sp>
    </p:spTree>
    <p:extLst>
      <p:ext uri="{BB962C8B-B14F-4D97-AF65-F5344CB8AC3E}">
        <p14:creationId xmlns:p14="http://schemas.microsoft.com/office/powerpoint/2010/main" val="211222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02921" y="431321"/>
            <a:ext cx="81519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DESARROLLO DE LOS PROVEEDORES</a:t>
            </a:r>
          </a:p>
          <a:p>
            <a:pPr lvl="1" algn="just"/>
            <a:endParaRPr lang="es-ES" sz="2400" dirty="0">
              <a:latin typeface="Bradley Hand ITC" panose="03070402050302030203" pitchFamily="66" charset="0"/>
            </a:endParaRPr>
          </a:p>
          <a:p>
            <a:pPr lvl="1" algn="just"/>
            <a:r>
              <a:rPr lang="es-ES" sz="2400" dirty="0" smtClean="0">
                <a:latin typeface="Bradley Hand ITC" panose="03070402050302030203" pitchFamily="66" charset="0"/>
              </a:rPr>
              <a:t>El </a:t>
            </a:r>
            <a:r>
              <a:rPr lang="es-ES" sz="2400" dirty="0">
                <a:latin typeface="Bradley Hand ITC" panose="03070402050302030203" pitchFamily="66" charset="0"/>
              </a:rPr>
              <a:t>término "Organización" reemplaza al término "proveedor" que se utilizó en la Norma ISO 9001:1994 para referirse a la unidad a la que se aplica esta Norma Internacional. Igualmente, el término "</a:t>
            </a:r>
            <a:r>
              <a:rPr lang="es-ES" sz="2400" dirty="0" smtClean="0">
                <a:latin typeface="Bradley Hand ITC" panose="03070402050302030203" pitchFamily="66" charset="0"/>
              </a:rPr>
              <a:t>proveedor“ reemplazará ahora </a:t>
            </a:r>
            <a:r>
              <a:rPr lang="es-ES" sz="2400" smtClean="0">
                <a:latin typeface="Bradley Hand ITC" panose="03070402050302030203" pitchFamily="66" charset="0"/>
              </a:rPr>
              <a:t>el término </a:t>
            </a:r>
            <a:r>
              <a:rPr lang="es-ES" sz="2400" dirty="0" smtClean="0">
                <a:latin typeface="Bradley Hand ITC" panose="03070402050302030203" pitchFamily="66" charset="0"/>
              </a:rPr>
              <a:t>“subcontratista” </a:t>
            </a:r>
            <a:r>
              <a:rPr lang="es-ES" sz="2800" dirty="0" smtClean="0">
                <a:latin typeface="Bradley Hand ITC" panose="03070402050302030203" pitchFamily="66" charset="0"/>
              </a:rPr>
              <a:t>.</a:t>
            </a:r>
            <a:r>
              <a:rPr lang="es-ES" sz="2800" dirty="0"/>
              <a:t/>
            </a:r>
            <a:br>
              <a:rPr lang="es-ES" sz="2800" dirty="0"/>
            </a:br>
            <a:endParaRPr lang="es-ES" sz="2800" dirty="0"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http://www.campoalto.edu.co/campoalto/hermesoft/portalIG/home_1/recursos/recursos2010/30032012/proveed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6" y="3244311"/>
            <a:ext cx="609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2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1381" y="707366"/>
            <a:ext cx="95235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PRODUCCION</a:t>
            </a:r>
          </a:p>
          <a:p>
            <a:endParaRPr lang="es-ES" sz="2400" dirty="0" smtClean="0">
              <a:latin typeface="Bradley Hand ITC" panose="03070402050302030203" pitchFamily="66" charset="0"/>
            </a:endParaRPr>
          </a:p>
          <a:p>
            <a:r>
              <a:rPr lang="es-ES" sz="2400" dirty="0" smtClean="0">
                <a:latin typeface="Bradley Hand ITC" panose="03070402050302030203" pitchFamily="66" charset="0"/>
              </a:rPr>
              <a:t>Se esta innovando en este eslabón con el fin de lograr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radley Hand ITC" panose="03070402050302030203" pitchFamily="66" charset="0"/>
              </a:rPr>
              <a:t>Un menor costo en la elaboración del producto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radley Hand ITC" panose="03070402050302030203" pitchFamily="66" charset="0"/>
              </a:rPr>
              <a:t>Una mayor calidad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radley Hand ITC" panose="03070402050302030203" pitchFamily="66" charset="0"/>
              </a:rPr>
              <a:t>Un mejo servicio</a:t>
            </a:r>
          </a:p>
        </p:txBody>
      </p:sp>
      <p:pic>
        <p:nvPicPr>
          <p:cNvPr id="1026" name="Picture 2" descr="http://image.slidesharecdn.com/produccinylogstica-120306212953-phpapp01/95/slide-6-728.jpg?cb=1331091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t="35806" r="67555" b="28087"/>
          <a:stretch/>
        </p:blipFill>
        <p:spPr bwMode="auto">
          <a:xfrm>
            <a:off x="1458163" y="3147646"/>
            <a:ext cx="4527540" cy="16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24952" y="491707"/>
            <a:ext cx="94631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AVANCES EN LA DISTRIBUCION</a:t>
            </a:r>
          </a:p>
          <a:p>
            <a:r>
              <a:rPr lang="es-ES" sz="2400" dirty="0" smtClean="0">
                <a:latin typeface="Bradley Hand ITC" panose="03070402050302030203" pitchFamily="66" charset="0"/>
              </a:rPr>
              <a:t>Para este se han utilizado varios tipos de canales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radley Hand ITC" panose="03070402050302030203" pitchFamily="66" charset="0"/>
              </a:rPr>
              <a:t>Un canal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radley Hand ITC" panose="03070402050302030203" pitchFamily="66" charset="0"/>
              </a:rPr>
              <a:t>Múltiples canales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radley Hand ITC" panose="03070402050302030203" pitchFamily="66" charset="0"/>
              </a:rPr>
              <a:t>Multicanalidad  integrada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radley Hand ITC" panose="03070402050302030203" pitchFamily="66" charset="0"/>
              </a:rPr>
              <a:t>Omnicanal</a:t>
            </a:r>
          </a:p>
          <a:p>
            <a:endParaRPr lang="es-ES" dirty="0">
              <a:latin typeface="Bradley Hand ITC" panose="03070402050302030203" pitchFamily="66" charset="0"/>
            </a:endParaRPr>
          </a:p>
        </p:txBody>
      </p:sp>
      <p:pic>
        <p:nvPicPr>
          <p:cNvPr id="2050" name="Picture 2" descr="http://blog.hostalia.com/wp-content/themes/hostalia/images/tipos-canales-de-compra-blog-hostalia-ho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08" y="2997680"/>
            <a:ext cx="53816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145" y="120769"/>
            <a:ext cx="813470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TRANSPORTE</a:t>
            </a: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</a:t>
            </a:r>
            <a:r>
              <a:rPr lang="es-ES" sz="2400" dirty="0" smtClean="0">
                <a:latin typeface="Bradley Hand ITC" panose="03070402050302030203" pitchFamily="66" charset="0"/>
              </a:rPr>
              <a:t>os avances que se han presentado en este medio han sido las comunicaciones TICS (</a:t>
            </a:r>
            <a:r>
              <a:rPr lang="es-ES" sz="2400" dirty="0">
                <a:latin typeface="Bradley Hand ITC" panose="03070402050302030203" pitchFamily="66" charset="0"/>
              </a:rPr>
              <a:t>nuevas tecnologías de la información y la </a:t>
            </a:r>
            <a:r>
              <a:rPr lang="es-ES" sz="2400" dirty="0" smtClean="0">
                <a:latin typeface="Bradley Hand ITC" panose="03070402050302030203" pitchFamily="66" charset="0"/>
              </a:rPr>
              <a:t>comunicación)</a:t>
            </a:r>
          </a:p>
          <a:p>
            <a:r>
              <a:rPr lang="es-ES" sz="2400" dirty="0">
                <a:latin typeface="Bradley Hand ITC" panose="03070402050302030203" pitchFamily="66" charset="0"/>
              </a:rPr>
              <a:t> </a:t>
            </a:r>
            <a:endParaRPr lang="es-ES" sz="2400" dirty="0" smtClean="0">
              <a:latin typeface="Bradley Hand ITC" panose="03070402050302030203" pitchFamily="66" charset="0"/>
            </a:endParaRPr>
          </a:p>
          <a:p>
            <a:r>
              <a:rPr lang="es-ES" sz="2400" dirty="0" smtClean="0">
                <a:latin typeface="Bradley Hand ITC" panose="03070402050302030203" pitchFamily="66" charset="0"/>
              </a:rPr>
              <a:t>Mediante los siguientes procesos: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Bradley Hand ITC" panose="03070402050302030203" pitchFamily="66" charset="0"/>
              </a:rPr>
              <a:t>Utilización de redes de valor añadido, VAN (Internet, telefonía móvil y </a:t>
            </a:r>
            <a:r>
              <a:rPr lang="es-ES" sz="2400" dirty="0" smtClean="0">
                <a:latin typeface="Bradley Hand ITC" panose="03070402050302030203" pitchFamily="66" charset="0"/>
              </a:rPr>
              <a:t>bluetooth- desarrollos tecnológicos)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Bradley Hand ITC" panose="03070402050302030203" pitchFamily="66" charset="0"/>
              </a:rPr>
              <a:t>Sistemas de localización geográfica (GPS)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Bradley Hand ITC" panose="03070402050302030203" pitchFamily="66" charset="0"/>
              </a:rPr>
              <a:t>Sistemas de representación de la información geográfica (GIS)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Bradley Hand ITC" panose="03070402050302030203" pitchFamily="66" charset="0"/>
              </a:rPr>
              <a:t> Identificación de productos y unidades (Código de barras, RFID) </a:t>
            </a:r>
          </a:p>
          <a:p>
            <a:endParaRPr lang="es-ES" sz="2400" dirty="0" smtClean="0"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Bradley Hand ITC" panose="03070402050302030203" pitchFamily="66" charset="0"/>
            </a:endParaRPr>
          </a:p>
        </p:txBody>
      </p:sp>
      <p:pic>
        <p:nvPicPr>
          <p:cNvPr id="3074" name="Picture 2" descr="http://www.sct.gob.mx/fileadmin/DireccionesGrales/DGTFM/Imagenes/Colage_dgtfm_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19" y="483737"/>
            <a:ext cx="4287329" cy="42873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54015" y="405441"/>
            <a:ext cx="95494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AVANCES DEL CONSUMIDOR</a:t>
            </a:r>
          </a:p>
          <a:p>
            <a:r>
              <a:rPr lang="es-ES" sz="2400" dirty="0" smtClean="0">
                <a:latin typeface="Bradley Hand ITC" panose="03070402050302030203" pitchFamily="66" charset="0"/>
              </a:rPr>
              <a:t>El </a:t>
            </a:r>
            <a:r>
              <a:rPr lang="es-ES" sz="2400" b="1" u="sng" dirty="0" smtClean="0">
                <a:latin typeface="Bradley Hand ITC" panose="03070402050302030203" pitchFamily="66" charset="0"/>
              </a:rPr>
              <a:t>consumidor</a:t>
            </a:r>
            <a:r>
              <a:rPr lang="es-ES" sz="2400" dirty="0" smtClean="0">
                <a:latin typeface="Bradley Hand ITC" panose="03070402050302030203" pitchFamily="66" charset="0"/>
              </a:rPr>
              <a:t> se ha vuelto </a:t>
            </a:r>
            <a:r>
              <a:rPr lang="es-ES" sz="2400" b="1" u="sng" dirty="0" smtClean="0">
                <a:latin typeface="Bradley Hand ITC" panose="03070402050302030203" pitchFamily="66" charset="0"/>
              </a:rPr>
              <a:t>digital</a:t>
            </a:r>
            <a:r>
              <a:rPr lang="es-ES" sz="2400" dirty="0" smtClean="0">
                <a:latin typeface="Bradley Hand ITC" panose="03070402050302030203" pitchFamily="66" charset="0"/>
              </a:rPr>
              <a:t> “ANTAGONICOS” (analógicos y digitales)</a:t>
            </a:r>
          </a:p>
          <a:p>
            <a:r>
              <a:rPr lang="es-ES" sz="2400" dirty="0" smtClean="0">
                <a:latin typeface="Bradley Hand ITC" panose="03070402050302030203" pitchFamily="66" charset="0"/>
              </a:rPr>
              <a:t>2 Tipos de antagónicos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radley Hand ITC" panose="03070402050302030203" pitchFamily="66" charset="0"/>
              </a:rPr>
              <a:t>El </a:t>
            </a:r>
            <a:r>
              <a:rPr lang="es-ES" sz="2400" b="1" dirty="0" smtClean="0">
                <a:latin typeface="Bradley Hand ITC" panose="03070402050302030203" pitchFamily="66" charset="0"/>
              </a:rPr>
              <a:t>ROPO (</a:t>
            </a:r>
            <a:r>
              <a:rPr lang="es-ES" sz="2400" b="1" dirty="0">
                <a:latin typeface="Bradley Hand ITC" panose="03070402050302030203" pitchFamily="66" charset="0"/>
              </a:rPr>
              <a:t>Research Online Purchase </a:t>
            </a:r>
            <a:r>
              <a:rPr lang="es-ES" sz="2400" b="1" dirty="0" smtClean="0">
                <a:latin typeface="Bradley Hand ITC" panose="03070402050302030203" pitchFamily="66" charset="0"/>
              </a:rPr>
              <a:t>Offline</a:t>
            </a:r>
            <a:r>
              <a:rPr lang="es-ES" sz="2400" dirty="0" smtClean="0">
                <a:latin typeface="Bradley Hand ITC" panose="03070402050302030203" pitchFamily="66" charset="0"/>
              </a:rPr>
              <a:t>)(</a:t>
            </a:r>
            <a:r>
              <a:rPr lang="es-ES" sz="2400" dirty="0" smtClean="0">
                <a:latin typeface="Bradley Hand ITC" panose="03070402050302030203" pitchFamily="66" charset="0"/>
                <a:sym typeface="Wingdings" panose="05000000000000000000" pitchFamily="2" charset="2"/>
              </a:rPr>
              <a:t>Compras en línea de investigaciones fuera de línea)</a:t>
            </a:r>
            <a:r>
              <a:rPr lang="es-ES" sz="2400" dirty="0" smtClean="0">
                <a:latin typeface="Bradley Hand ITC" panose="03070402050302030203" pitchFamily="66" charset="0"/>
              </a:rPr>
              <a:t> </a:t>
            </a:r>
            <a:r>
              <a:rPr lang="es-ES" sz="2400" dirty="0">
                <a:latin typeface="Bradley Hand ITC" panose="03070402050302030203" pitchFamily="66" charset="0"/>
              </a:rPr>
              <a:t>busca en Internet y compra en la tienda. Es decir, las decisiones las toma en la Red, pero la compra la efectúa físicamente, sobre todo en algunas categorías</a:t>
            </a:r>
            <a:r>
              <a:rPr lang="es-ES" sz="2400" dirty="0" smtClean="0">
                <a:latin typeface="Bradley Hand ITC" panose="03070402050302030203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radley Hand ITC" panose="03070402050302030203" pitchFamily="66" charset="0"/>
              </a:rPr>
              <a:t>El </a:t>
            </a:r>
            <a:r>
              <a:rPr lang="es-ES" sz="2400" b="1" dirty="0" smtClean="0">
                <a:latin typeface="Bradley Hand ITC" panose="03070402050302030203" pitchFamily="66" charset="0"/>
              </a:rPr>
              <a:t>020</a:t>
            </a:r>
            <a:r>
              <a:rPr lang="es-ES" sz="2400" dirty="0" smtClean="0">
                <a:latin typeface="Bradley Hand ITC" panose="03070402050302030203" pitchFamily="66" charset="0"/>
              </a:rPr>
              <a:t> (</a:t>
            </a:r>
            <a:r>
              <a:rPr lang="es-ES" sz="2400" b="1" dirty="0">
                <a:latin typeface="Bradley Hand ITC" panose="03070402050302030203" pitchFamily="66" charset="0"/>
              </a:rPr>
              <a:t>Offline to </a:t>
            </a:r>
            <a:r>
              <a:rPr lang="es-ES" sz="2400" b="1" dirty="0" smtClean="0">
                <a:latin typeface="Bradley Hand ITC" panose="03070402050302030203" pitchFamily="66" charset="0"/>
              </a:rPr>
              <a:t>Online) (sin conexión a internet)</a:t>
            </a:r>
            <a:r>
              <a:rPr lang="es-ES" sz="2400" dirty="0" smtClean="0">
                <a:latin typeface="Bradley Hand ITC" panose="03070402050302030203" pitchFamily="66" charset="0"/>
              </a:rPr>
              <a:t> le </a:t>
            </a:r>
            <a:r>
              <a:rPr lang="es-ES" sz="2400" dirty="0">
                <a:latin typeface="Bradley Hand ITC" panose="03070402050302030203" pitchFamily="66" charset="0"/>
              </a:rPr>
              <a:t>gusta acercarse al establecimiento, ver físicamente el producto, consultar con el vendedor, pero luego va a casa y compara las ofertas en el ordenador</a:t>
            </a:r>
            <a:endParaRPr lang="es-ES" sz="2400" dirty="0" smtClean="0">
              <a:latin typeface="Bradley Hand ITC" panose="03070402050302030203" pitchFamily="66" charset="0"/>
            </a:endParaRPr>
          </a:p>
          <a:p>
            <a:endParaRPr lang="es-ES" sz="2400" dirty="0" smtClean="0">
              <a:latin typeface="Bradley Hand ITC" panose="03070402050302030203" pitchFamily="66" charset="0"/>
            </a:endParaRPr>
          </a:p>
          <a:p>
            <a:endParaRPr lang="es-ES" dirty="0">
              <a:latin typeface="Bradley Hand ITC" panose="03070402050302030203" pitchFamily="66" charset="0"/>
            </a:endParaRPr>
          </a:p>
        </p:txBody>
      </p:sp>
      <p:pic>
        <p:nvPicPr>
          <p:cNvPr id="4098" name="Picture 2" descr="http://internetesmercadeo.com/wp-content/uploads/2013/04/consumidor+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1" y="4427847"/>
            <a:ext cx="2049027" cy="20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sslatino.com.mx/blog/wp-content/uploads/2013/08/Consumidor-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49" y="4427847"/>
            <a:ext cx="3381255" cy="19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9510" y="612476"/>
            <a:ext cx="967883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AVANCES EN EL SERVICIO POSTVENTA</a:t>
            </a:r>
          </a:p>
          <a:p>
            <a:r>
              <a:rPr lang="es-ES" dirty="0"/>
              <a:t> </a:t>
            </a:r>
            <a:endParaRPr lang="es-ES" dirty="0" smtClean="0"/>
          </a:p>
          <a:p>
            <a:r>
              <a:rPr lang="es-ES" sz="2000" dirty="0" smtClean="0">
                <a:latin typeface="Bradley Hand ITC" panose="03070402050302030203" pitchFamily="66" charset="0"/>
              </a:rPr>
              <a:t>los </a:t>
            </a:r>
            <a:r>
              <a:rPr lang="es-ES" sz="2000" dirty="0">
                <a:latin typeface="Bradley Hand ITC" panose="03070402050302030203" pitchFamily="66" charset="0"/>
              </a:rPr>
              <a:t>ejecutivos de las principales empresas destacan la importancia de las </a:t>
            </a:r>
            <a:r>
              <a:rPr lang="es-ES" sz="2000" b="1" dirty="0">
                <a:latin typeface="Bradley Hand ITC" panose="03070402050302030203" pitchFamily="66" charset="0"/>
              </a:rPr>
              <a:t>redes sociales</a:t>
            </a:r>
            <a:r>
              <a:rPr lang="es-ES" sz="2000" dirty="0">
                <a:latin typeface="Bradley Hand ITC" panose="03070402050302030203" pitchFamily="66" charset="0"/>
              </a:rPr>
              <a:t> en la estrategia </a:t>
            </a:r>
            <a:r>
              <a:rPr lang="es-ES" sz="2000" b="1" dirty="0">
                <a:latin typeface="Bradley Hand ITC" panose="03070402050302030203" pitchFamily="66" charset="0"/>
              </a:rPr>
              <a:t>post </a:t>
            </a:r>
            <a:r>
              <a:rPr lang="es-ES" sz="2000" b="1" dirty="0" smtClean="0">
                <a:latin typeface="Bradley Hand ITC" panose="03070402050302030203" pitchFamily="66" charset="0"/>
              </a:rPr>
              <a:t>venta </a:t>
            </a:r>
            <a:r>
              <a:rPr lang="es-ES" sz="2000" dirty="0" smtClean="0">
                <a:latin typeface="Bradley Hand ITC" panose="03070402050302030203" pitchFamily="66" charset="0"/>
              </a:rPr>
              <a:t>ya que esta permite darles un mayor soporte a los usuarios.</a:t>
            </a:r>
          </a:p>
          <a:p>
            <a:r>
              <a:rPr lang="es-ES" sz="2000" dirty="0">
                <a:latin typeface="Bradley Hand ITC" panose="03070402050302030203" pitchFamily="66" charset="0"/>
              </a:rPr>
              <a:t>Los Altos ejecutivos también destacaron que las empresas tecnológicas mas importantes, están sumando esfuerzos en la </a:t>
            </a:r>
            <a:r>
              <a:rPr lang="es-ES" sz="2000" i="1" dirty="0">
                <a:latin typeface="Bradley Hand ITC" panose="03070402050302030203" pitchFamily="66" charset="0"/>
              </a:rPr>
              <a:t>búsqueda de nuevos canales y medios de comunicación social</a:t>
            </a:r>
            <a:r>
              <a:rPr lang="es-ES" sz="2000" dirty="0">
                <a:latin typeface="Bradley Hand ITC" panose="03070402050302030203" pitchFamily="66" charset="0"/>
              </a:rPr>
              <a:t>, con el objetivo de tener </a:t>
            </a:r>
            <a:r>
              <a:rPr lang="es-ES" sz="2000" b="1" dirty="0">
                <a:latin typeface="Bradley Hand ITC" panose="03070402050302030203" pitchFamily="66" charset="0"/>
              </a:rPr>
              <a:t>mayor interacción con los clientes</a:t>
            </a:r>
            <a:r>
              <a:rPr lang="es-ES" sz="2000" dirty="0">
                <a:latin typeface="Bradley Hand ITC" panose="03070402050302030203" pitchFamily="66" charset="0"/>
              </a:rPr>
              <a:t>, en especial en lo que respecta al ciclo de retorno de equipos, de igual forma resaltan que los servicios </a:t>
            </a:r>
            <a:r>
              <a:rPr lang="es-ES" sz="2000" i="1" dirty="0">
                <a:latin typeface="Bradley Hand ITC" panose="03070402050302030203" pitchFamily="66" charset="0"/>
              </a:rPr>
              <a:t>Post Venta</a:t>
            </a:r>
            <a:r>
              <a:rPr lang="es-ES" sz="2000" dirty="0">
                <a:latin typeface="Bradley Hand ITC" panose="03070402050302030203" pitchFamily="66" charset="0"/>
              </a:rPr>
              <a:t> y los</a:t>
            </a:r>
            <a:r>
              <a:rPr lang="es-ES" sz="2000" i="1" dirty="0">
                <a:latin typeface="Bradley Hand ITC" panose="03070402050302030203" pitchFamily="66" charset="0"/>
              </a:rPr>
              <a:t> accesorios</a:t>
            </a:r>
            <a:r>
              <a:rPr lang="es-ES" sz="2000" dirty="0">
                <a:latin typeface="Bradley Hand ITC" panose="03070402050302030203" pitchFamily="66" charset="0"/>
              </a:rPr>
              <a:t> son elementos cruciales para toda empresa </a:t>
            </a:r>
            <a:r>
              <a:rPr lang="es-ES" sz="2000" dirty="0" smtClean="0">
                <a:latin typeface="Bradley Hand ITC" panose="03070402050302030203" pitchFamily="66" charset="0"/>
              </a:rPr>
              <a:t>de </a:t>
            </a:r>
            <a:r>
              <a:rPr lang="es-ES" sz="2000" b="1" dirty="0" smtClean="0">
                <a:latin typeface="Bradley Hand ITC" panose="03070402050302030203" pitchFamily="66" charset="0"/>
              </a:rPr>
              <a:t>Alta </a:t>
            </a:r>
            <a:r>
              <a:rPr lang="es-ES" sz="2000" b="1" dirty="0">
                <a:latin typeface="Bradley Hand ITC" panose="03070402050302030203" pitchFamily="66" charset="0"/>
              </a:rPr>
              <a:t>tecnología</a:t>
            </a:r>
            <a:r>
              <a:rPr lang="es-ES" sz="2000" dirty="0">
                <a:latin typeface="Bradley Hand ITC" panose="03070402050302030203" pitchFamily="66" charset="0"/>
              </a:rPr>
              <a:t>, son medios diferenciadores para los consumidores, </a:t>
            </a:r>
            <a:r>
              <a:rPr lang="es-ES" sz="2000" dirty="0" smtClean="0">
                <a:latin typeface="Bradley Hand ITC" panose="03070402050302030203" pitchFamily="66" charset="0"/>
              </a:rPr>
              <a:t>además </a:t>
            </a:r>
            <a:r>
              <a:rPr lang="es-ES" sz="2000" dirty="0">
                <a:latin typeface="Bradley Hand ITC" panose="03070402050302030203" pitchFamily="66" charset="0"/>
              </a:rPr>
              <a:t>de que garantizan el éxito de sus productos y la lealtad de sus clientes por un largo periodo de tiempo.</a:t>
            </a:r>
            <a:endParaRPr lang="es-ES" sz="2000" dirty="0" smtClean="0">
              <a:latin typeface="Bradley Hand ITC" panose="03070402050302030203" pitchFamily="66" charset="0"/>
            </a:endParaRPr>
          </a:p>
          <a:p>
            <a:endParaRPr lang="es-ES" dirty="0">
              <a:latin typeface="Bradley Hand ITC" panose="03070402050302030203" pitchFamily="66" charset="0"/>
            </a:endParaRPr>
          </a:p>
        </p:txBody>
      </p:sp>
      <p:pic>
        <p:nvPicPr>
          <p:cNvPr id="5122" name="Picture 2" descr="http://www.muycomputerpro.com/wp-content/uploads/2013/07/inteligencia-virt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2" y="4030692"/>
            <a:ext cx="6000750" cy="2628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6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Actividad en clase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 smtClean="0"/>
              <a:t>Señor , señora estudiante plantee que nuevos desarrollos tecnológicos de los antes mencionados, están aplicando , han implementado o se pueden incorporar  en la cadena logística o de abastecimiento de su empresa, sustente su respuesta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6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TC104033927[[fn=Evento principal]]</Template>
  <TotalTime>162</TotalTime>
  <Words>340</Words>
  <Application>Microsoft Office PowerPoint</Application>
  <PresentationFormat>Panorámica</PresentationFormat>
  <Paragraphs>37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Impact</vt:lpstr>
      <vt:lpstr>Wingdings</vt:lpstr>
      <vt:lpstr>Evento principal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en clase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1-06</dc:creator>
  <cp:lastModifiedBy>CARLOS CORDOBA</cp:lastModifiedBy>
  <cp:revision>21</cp:revision>
  <dcterms:created xsi:type="dcterms:W3CDTF">2014-04-09T18:48:21Z</dcterms:created>
  <dcterms:modified xsi:type="dcterms:W3CDTF">2014-08-23T16:28:17Z</dcterms:modified>
</cp:coreProperties>
</file>